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0" r:id="rId2"/>
    <p:sldId id="283" r:id="rId3"/>
    <p:sldId id="284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896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454" autoAdjust="0"/>
  </p:normalViewPr>
  <p:slideViewPr>
    <p:cSldViewPr snapToGrid="0">
      <p:cViewPr varScale="1">
        <p:scale>
          <a:sx n="84" d="100"/>
          <a:sy n="84" d="100"/>
        </p:scale>
        <p:origin x="39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Blur radius="22"/>
                    </a14:imgEffect>
                  </a14:imgLayer>
                </a14:imgProps>
              </a:ext>
            </a:extLst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677334" y="221704"/>
            <a:ext cx="8596668" cy="6740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الجديد هذا العام ٢٠٢٢</a:t>
            </a: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7416053" y="1164700"/>
            <a:ext cx="2792518" cy="4423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أولاً : عنوان الحدث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851B3A4-C6B1-7AAB-EBA2-EEDC4DB1F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35" y="1840542"/>
            <a:ext cx="8596668" cy="98488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200" b="1" i="0" u="none" strike="noStrike" normalizeH="0" baseline="0" dirty="0">
                <a:ln/>
                <a:solidFill>
                  <a:schemeClr val="bg1"/>
                </a:solidFill>
                <a:latin typeface="Arial" panose="020B0604020202020204" pitchFamily="34" charset="0"/>
              </a:rPr>
              <a:t>الاستدامة والفضاء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" sz="3200" dirty="0"/>
              <a:t>space and sustainability</a:t>
            </a:r>
            <a:endParaRPr kumimoji="0" lang="ar-SA" altLang="ar-SA" sz="3200" b="1" i="0" u="none" strike="noStrike" normalizeH="0" baseline="0" dirty="0">
              <a:ln/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صورة 12" descr="صورة تحتوي على فتح&#10;&#10;تم إنشاء الوصف تلقائياً">
            <a:extLst>
              <a:ext uri="{FF2B5EF4-FFF2-40B4-BE49-F238E27FC236}">
                <a16:creationId xmlns:a16="http://schemas.microsoft.com/office/drawing/2014/main" id="{188D8B8F-C483-BD6C-F443-3D940CA2D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36" y="2829292"/>
            <a:ext cx="3826329" cy="3807004"/>
          </a:xfrm>
          <a:prstGeom prst="rect">
            <a:avLst/>
          </a:prstGeom>
        </p:spPr>
      </p:pic>
      <p:sp>
        <p:nvSpPr>
          <p:cNvPr id="14" name="عنوان 1">
            <a:extLst>
              <a:ext uri="{FF2B5EF4-FFF2-40B4-BE49-F238E27FC236}">
                <a16:creationId xmlns:a16="http://schemas.microsoft.com/office/drawing/2014/main" id="{AF3D1A6E-7BF2-1D6C-8EF4-9693FE993893}"/>
              </a:ext>
            </a:extLst>
          </p:cNvPr>
          <p:cNvSpPr txBox="1">
            <a:spLocks/>
          </p:cNvSpPr>
          <p:nvPr/>
        </p:nvSpPr>
        <p:spPr>
          <a:xfrm>
            <a:off x="4699740" y="3388754"/>
            <a:ext cx="5750545" cy="9848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ar-SA" sz="2400" dirty="0"/>
              <a:t>لفكرة مستوحاة من كيفية ارتباط الاستدامة في الفضاء ، بكيفية استخدام البشرية للفضاء</a:t>
            </a:r>
            <a:endParaRPr lang="ar-S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عنوان 1">
            <a:extLst>
              <a:ext uri="{FF2B5EF4-FFF2-40B4-BE49-F238E27FC236}">
                <a16:creationId xmlns:a16="http://schemas.microsoft.com/office/drawing/2014/main" id="{80D3B2C8-11AC-7654-3BDE-93ADACFA1887}"/>
              </a:ext>
            </a:extLst>
          </p:cNvPr>
          <p:cNvSpPr txBox="1">
            <a:spLocks/>
          </p:cNvSpPr>
          <p:nvPr/>
        </p:nvSpPr>
        <p:spPr>
          <a:xfrm>
            <a:off x="4699739" y="4685275"/>
            <a:ext cx="5750545" cy="13236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ar-SA" sz="2400" dirty="0">
                <a:solidFill>
                  <a:schemeClr val="bg1"/>
                </a:solidFill>
              </a:rPr>
              <a:t>وذلك : كيف يمكن لاستكشاف الفضاء ورصد الأرض عن بُعد أن يساعد في إحداث التغيير لكوكبنا الأصلي.</a:t>
            </a:r>
            <a:endParaRPr lang="ar-SA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511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8964936" y="259596"/>
            <a:ext cx="2792518" cy="4423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أهداف الأمم المتحدة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851B3A4-C6B1-7AAB-EBA2-EEDC4DB1F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8757"/>
            <a:ext cx="4699739" cy="98488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200" b="1" i="0" u="none" strike="noStrike" normalizeH="0" baseline="0" dirty="0">
                <a:ln/>
                <a:solidFill>
                  <a:schemeClr val="bg1"/>
                </a:solidFill>
                <a:latin typeface="Arial" panose="020B0604020202020204" pitchFamily="34" charset="0"/>
              </a:rPr>
              <a:t>الاستدامة والفضاء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" sz="3200" dirty="0"/>
              <a:t>space and sustainability</a:t>
            </a:r>
            <a:endParaRPr kumimoji="0" lang="ar-SA" altLang="ar-SA" sz="3200" b="1" i="0" u="none" strike="noStrike" normalizeH="0" baseline="0" dirty="0">
              <a:ln/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صورة 12" descr="صورة تحتوي على فتح&#10;&#10;تم إنشاء الوصف تلقائياً">
            <a:extLst>
              <a:ext uri="{FF2B5EF4-FFF2-40B4-BE49-F238E27FC236}">
                <a16:creationId xmlns:a16="http://schemas.microsoft.com/office/drawing/2014/main" id="{188D8B8F-C483-BD6C-F443-3D940CA2D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66" y="74192"/>
            <a:ext cx="3826329" cy="3807004"/>
          </a:xfrm>
          <a:prstGeom prst="rect">
            <a:avLst/>
          </a:prstGeom>
        </p:spPr>
      </p:pic>
      <p:sp>
        <p:nvSpPr>
          <p:cNvPr id="14" name="عنوان 1">
            <a:extLst>
              <a:ext uri="{FF2B5EF4-FFF2-40B4-BE49-F238E27FC236}">
                <a16:creationId xmlns:a16="http://schemas.microsoft.com/office/drawing/2014/main" id="{AF3D1A6E-7BF2-1D6C-8EF4-9693FE993893}"/>
              </a:ext>
            </a:extLst>
          </p:cNvPr>
          <p:cNvSpPr txBox="1">
            <a:spLocks/>
          </p:cNvSpPr>
          <p:nvPr/>
        </p:nvSpPr>
        <p:spPr>
          <a:xfrm>
            <a:off x="4793044" y="860157"/>
            <a:ext cx="7231695" cy="38070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000" b="0" i="0" dirty="0">
                <a:solidFill>
                  <a:srgbClr val="000000"/>
                </a:solidFill>
                <a:effectLst/>
                <a:latin typeface="ProximaNova"/>
              </a:rPr>
              <a:t>اعتمدت جميع الدول الأعضاء في الأمم المتحدة في عام 2015 أهداف التنمية المستدامة</a:t>
            </a:r>
            <a:r>
              <a:rPr lang="ar-SA" sz="2000" dirty="0">
                <a:solidFill>
                  <a:srgbClr val="000000"/>
                </a:solidFill>
                <a:latin typeface="ProximaNova"/>
              </a:rPr>
              <a:t> .</a:t>
            </a:r>
          </a:p>
          <a:p>
            <a:pPr algn="r"/>
            <a:r>
              <a:rPr lang="ar-SA" sz="2000" b="0" i="0" dirty="0">
                <a:solidFill>
                  <a:srgbClr val="000000"/>
                </a:solidFill>
                <a:effectLst/>
                <a:latin typeface="ProximaNova"/>
              </a:rPr>
              <a:t>والتي تُعرف أيضًا باسم الأهداف العالمية ، باعتبارها دعوة عالمية للعمل على إنهاء الفقر وحماية الكوكب وضمان تمتع جميع الناس بالسلام والازدهار بحلول عام 2030.</a:t>
            </a:r>
            <a:r>
              <a:rPr lang="ar-SA" sz="2000" dirty="0"/>
              <a:t/>
            </a:r>
            <a:br>
              <a:rPr lang="ar-SA" sz="2000" dirty="0"/>
            </a:br>
            <a:r>
              <a:rPr lang="ar-SA" sz="2000" b="0" i="0" dirty="0">
                <a:solidFill>
                  <a:srgbClr val="000000"/>
                </a:solidFill>
                <a:effectLst/>
                <a:latin typeface="ProximaNova"/>
              </a:rPr>
              <a:t>أهداف التنمية المستدامة </a:t>
            </a:r>
            <a:r>
              <a:rPr lang="ar-SA" sz="2000" b="0" i="0" dirty="0">
                <a:solidFill>
                  <a:schemeClr val="bg1"/>
                </a:solidFill>
                <a:effectLst/>
                <a:latin typeface="ProximaNova"/>
              </a:rPr>
              <a:t>السبعة عشر متكاملة </a:t>
            </a:r>
            <a:r>
              <a:rPr lang="ar-SA" sz="2000" b="0" i="0" dirty="0">
                <a:solidFill>
                  <a:srgbClr val="000000"/>
                </a:solidFill>
                <a:effectLst/>
                <a:latin typeface="ProximaNova"/>
              </a:rPr>
              <a:t>( أي أنها تدرك أن العمل في مجال ما سيؤثر على النتائج في مجالات أخرى )</a:t>
            </a:r>
          </a:p>
          <a:p>
            <a:pPr algn="r"/>
            <a:r>
              <a:rPr lang="ar-SA" sz="2000" b="0" i="0" dirty="0">
                <a:solidFill>
                  <a:srgbClr val="000000"/>
                </a:solidFill>
                <a:effectLst/>
                <a:latin typeface="ProximaNova"/>
              </a:rPr>
              <a:t>وأن التنمية يجب أن توازن بين الاستدامة الاجتماعية والاقتصادية والبيئية. </a:t>
            </a:r>
            <a:r>
              <a:rPr lang="ar-SA" sz="2000" dirty="0"/>
              <a:t/>
            </a:r>
            <a:br>
              <a:rPr lang="ar-SA" sz="2000" dirty="0"/>
            </a:br>
            <a:r>
              <a:rPr lang="ar-SA" sz="2000" b="0" i="0" dirty="0">
                <a:solidFill>
                  <a:srgbClr val="000000"/>
                </a:solidFill>
                <a:effectLst/>
                <a:latin typeface="ProximaNova"/>
              </a:rPr>
              <a:t>الجميع بحاجة للوصول إلى هذه الأهداف الطموحة. إن الإبداع والمعرفة والتكنولوجيا والموارد المالية من كل المجتمع أمر ضروري لتحقيق أهداف التنمية المستدامة في كل سياق</a:t>
            </a:r>
            <a:endParaRPr lang="ar-S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عنوان 1">
            <a:extLst>
              <a:ext uri="{FF2B5EF4-FFF2-40B4-BE49-F238E27FC236}">
                <a16:creationId xmlns:a16="http://schemas.microsoft.com/office/drawing/2014/main" id="{80D3B2C8-11AC-7654-3BDE-93ADACFA1887}"/>
              </a:ext>
            </a:extLst>
          </p:cNvPr>
          <p:cNvSpPr txBox="1">
            <a:spLocks/>
          </p:cNvSpPr>
          <p:nvPr/>
        </p:nvSpPr>
        <p:spPr>
          <a:xfrm>
            <a:off x="4848941" y="4825350"/>
            <a:ext cx="7175798" cy="13236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ar-SA" sz="2400" dirty="0"/>
              <a:t>مثل : </a:t>
            </a:r>
          </a:p>
          <a:p>
            <a:pPr algn="just"/>
            <a:r>
              <a:rPr lang="ar-SA" sz="2400" dirty="0">
                <a:solidFill>
                  <a:schemeClr val="bg1"/>
                </a:solidFill>
              </a:rPr>
              <a:t>قياس تغير المناخ ، وتحديد التلوث في البر والبحر ، ودعم الزراعة في الدول النامية</a:t>
            </a:r>
            <a:endParaRPr lang="ar-SA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303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نص, لعبة روليت, مقذوف&#10;&#10;تم إنشاء الوصف تلقائياً">
            <a:extLst>
              <a:ext uri="{FF2B5EF4-FFF2-40B4-BE49-F238E27FC236}">
                <a16:creationId xmlns:a16="http://schemas.microsoft.com/office/drawing/2014/main" id="{6E6D5F29-B9AD-3C4C-434F-34B390935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41" y="480782"/>
            <a:ext cx="3457456" cy="2948218"/>
          </a:xfrm>
          <a:prstGeom prst="rect">
            <a:avLst/>
          </a:prstGeom>
        </p:spPr>
      </p:pic>
      <p:pic>
        <p:nvPicPr>
          <p:cNvPr id="10244" name="Picture 4" descr="أهداف التنمية المستدامة | وزارة الاقتصاد - الإمارات العربية المتحدة">
            <a:extLst>
              <a:ext uri="{FF2B5EF4-FFF2-40B4-BE49-F238E27FC236}">
                <a16:creationId xmlns:a16="http://schemas.microsoft.com/office/drawing/2014/main" id="{35C655DE-D60E-C98C-E0DF-3A776FA11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41" y="0"/>
            <a:ext cx="89329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03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واجهة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1326</TotalTime>
  <Words>109</Words>
  <Application>Microsoft Office PowerPoint</Application>
  <PresentationFormat>شاشة عريضة</PresentationFormat>
  <Paragraphs>14</Paragraphs>
  <Slides>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9" baseType="lpstr">
      <vt:lpstr>Arial</vt:lpstr>
      <vt:lpstr>ProximaNova</vt:lpstr>
      <vt:lpstr>Tahoma</vt:lpstr>
      <vt:lpstr>Trebuchet MS</vt:lpstr>
      <vt:lpstr>Wingdings 3</vt:lpstr>
      <vt:lpstr>واجهة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أسبوع الفضاء العالمي</dc:title>
  <dc:creator>star</dc:creator>
  <cp:lastModifiedBy>FILOON</cp:lastModifiedBy>
  <cp:revision>69</cp:revision>
  <dcterms:created xsi:type="dcterms:W3CDTF">2018-09-15T21:19:51Z</dcterms:created>
  <dcterms:modified xsi:type="dcterms:W3CDTF">2022-10-09T00:34:51Z</dcterms:modified>
</cp:coreProperties>
</file>